
<file path=[Content_Types].xml><?xml version="1.0" encoding="utf-8"?>
<Types xmlns="http://schemas.openxmlformats.org/package/2006/content-types">
  <Default Extension="png" ContentType="image/png"/>
  <Default Extension="mov" ContentType="video/unknown"/>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1"/>
    <p:sldMasterId id="2147483718" r:id="rId2"/>
  </p:sldMasterIdLst>
  <p:notesMasterIdLst>
    <p:notesMasterId r:id="rId14"/>
  </p:notesMasterIdLst>
  <p:handoutMasterIdLst>
    <p:handoutMasterId r:id="rId15"/>
  </p:handoutMasterIdLst>
  <p:sldIdLst>
    <p:sldId id="256" r:id="rId3"/>
    <p:sldId id="266" r:id="rId4"/>
    <p:sldId id="257" r:id="rId5"/>
    <p:sldId id="314" r:id="rId6"/>
    <p:sldId id="306" r:id="rId7"/>
    <p:sldId id="308" r:id="rId8"/>
    <p:sldId id="309" r:id="rId9"/>
    <p:sldId id="315" r:id="rId10"/>
    <p:sldId id="316" r:id="rId11"/>
    <p:sldId id="317" r:id="rId12"/>
    <p:sldId id="271" r:id="rId1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96105" autoAdjust="0"/>
  </p:normalViewPr>
  <p:slideViewPr>
    <p:cSldViewPr snapToGrid="0">
      <p:cViewPr varScale="1">
        <p:scale>
          <a:sx n="124" d="100"/>
          <a:sy n="124" d="100"/>
        </p:scale>
        <p:origin x="-102" y="-390"/>
      </p:cViewPr>
      <p:guideLst>
        <p:guide orient="horz" pos="144"/>
        <p:guide orient="horz" pos="1200"/>
        <p:guide orient="horz" pos="2736"/>
        <p:guide orient="horz" pos="4176"/>
        <p:guide orient="horz" pos="1488"/>
        <p:guide orient="horz" pos="912"/>
        <p:guide pos="3839"/>
        <p:guide pos="324"/>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Office Mac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2/24/2012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Office Mac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2/24/2012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A473B89C-6A9A-46C3-A8FF-05492EE95078}"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AA2F5885-DBCF-4F6F-A45A-ECAD124D91DB}"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D812470B-7968-4E3A-8CCE-5589E56BFDDF}"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2</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47759887-D2F6-4569-B5B9-3F3291EDC76D}"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3</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47759887-D2F6-4569-B5B9-3F3291EDC76D}"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4</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76801FBA-D939-439D-9D3F-0CA32CEB79D1}" type="datetime1">
              <a:rPr lang="en-US" smtClean="0"/>
              <a:t>2/24/2012</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smtClean="0"/>
              <a:t>Office Mac 2011</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9050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343400"/>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686053"/>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4344989"/>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69964" y="2362200"/>
            <a:ext cx="10242550"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2"/>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bwMode="blackGray">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bwMode="ltGray">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go.microsoft.com/fwlink/?LinkId=201858"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6. Format and update the PivotTable </a:t>
            </a:r>
            <a:r>
              <a:rPr lang="en-US" sz="2000" dirty="0" smtClean="0"/>
              <a:t>(1:22)</a:t>
            </a:r>
            <a:endParaRPr lang="en-US" sz="3600" dirty="0"/>
          </a:p>
        </p:txBody>
      </p:sp>
      <p:pic>
        <p:nvPicPr>
          <p:cNvPr id="4" name="XL_Pivot_Lesson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382119917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Excel 2011</a:t>
            </a:r>
          </a:p>
        </p:txBody>
      </p:sp>
      <p:sp>
        <p:nvSpPr>
          <p:cNvPr id="3" name="Text Placeholder 3"/>
          <p:cNvSpPr txBox="1">
            <a:spLocks/>
          </p:cNvSpPr>
          <p:nvPr/>
        </p:nvSpPr>
        <p:spPr bwMode="blackGray">
          <a:xfrm>
            <a:off x="1016508" y="3793032"/>
            <a:ext cx="7551190" cy="1378644"/>
          </a:xfrm>
          <a:prstGeom prst="rect">
            <a:avLst/>
          </a:prstGeom>
        </p:spPr>
        <p:txBody>
          <a:bodyPr vert="horz" wrap="square" lIns="0" tIns="0" rIns="0" bIns="0" rtlCol="0" anchor="t"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20000"/>
              </a:spcBef>
              <a:buSzPct val="90000"/>
              <a:buFont typeface="Arial" pitchFamily="34" charset="0"/>
              <a:buNone/>
              <a:defRPr kumimoji="0" lang="en-US" sz="10000" b="0"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150" dirty="0" smtClean="0">
                <a:latin typeface="+mn-lt"/>
              </a:rPr>
              <a:t>Analyze data with a PivotTable</a:t>
            </a:r>
            <a:endParaRPr lang="en-US" sz="4400" spc="-150" dirty="0">
              <a:latin typeface="+mn-lt"/>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594" y="707512"/>
            <a:ext cx="10242549" cy="1523497"/>
          </a:xfrm>
        </p:spPr>
        <p:txBody>
          <a:bodyPr/>
          <a:lstStyle/>
          <a:p>
            <a:r>
              <a:rPr lang="en-US" dirty="0" smtClean="0"/>
              <a:t>Overview</a:t>
            </a:r>
            <a:endParaRPr lang="en-US" dirty="0"/>
          </a:p>
        </p:txBody>
      </p:sp>
      <p:sp>
        <p:nvSpPr>
          <p:cNvPr id="3" name="Rectangle 2"/>
          <p:cNvSpPr/>
          <p:nvPr/>
        </p:nvSpPr>
        <p:spPr>
          <a:xfrm>
            <a:off x="403869" y="3783884"/>
            <a:ext cx="6609237" cy="1200329"/>
          </a:xfrm>
          <a:prstGeom prst="rect">
            <a:avLst/>
          </a:prstGeom>
        </p:spPr>
        <p:txBody>
          <a:bodyPr wrap="square">
            <a:spAutoFit/>
          </a:bodyPr>
          <a:lstStyle/>
          <a:p>
            <a:pPr algn="just"/>
            <a:endParaRPr lang="en-US" dirty="0"/>
          </a:p>
          <a:p>
            <a:r>
              <a:rPr lang="en-US" dirty="0"/>
              <a:t>A PivotTable is an interactive table that makes it simple to summarize and analyze large amounts of data in different ways. Watch this series of videos to learn how</a:t>
            </a:r>
            <a:r>
              <a:rPr lang="en-US" dirty="0" smtClean="0"/>
              <a:t>.</a:t>
            </a:r>
            <a:endParaRPr lang="en-US" dirty="0">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38" y="2112005"/>
            <a:ext cx="1905000" cy="1905000"/>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594" y="223420"/>
            <a:ext cx="10242549" cy="1523497"/>
          </a:xfrm>
        </p:spPr>
        <p:txBody>
          <a:bodyPr/>
          <a:lstStyle/>
          <a:p>
            <a:r>
              <a:rPr lang="en-US" dirty="0" smtClean="0"/>
              <a:t>Learning objectives</a:t>
            </a:r>
            <a:endParaRPr lang="en-US" dirty="0"/>
          </a:p>
        </p:txBody>
      </p:sp>
      <p:sp>
        <p:nvSpPr>
          <p:cNvPr id="3" name="Rectangle 2"/>
          <p:cNvSpPr/>
          <p:nvPr/>
        </p:nvSpPr>
        <p:spPr>
          <a:xfrm>
            <a:off x="365960" y="1780090"/>
            <a:ext cx="7917427" cy="3416320"/>
          </a:xfrm>
          <a:prstGeom prst="rect">
            <a:avLst/>
          </a:prstGeom>
        </p:spPr>
        <p:txBody>
          <a:bodyPr wrap="square">
            <a:spAutoFit/>
          </a:bodyPr>
          <a:lstStyle/>
          <a:p>
            <a:r>
              <a:rPr lang="en-US" sz="2400" dirty="0"/>
              <a:t>After completing this video, you'll be able to</a:t>
            </a:r>
            <a:r>
              <a:rPr lang="en-US" sz="2400" dirty="0" smtClean="0"/>
              <a:t>:</a:t>
            </a:r>
          </a:p>
          <a:p>
            <a:endParaRPr lang="en-US" sz="2400" dirty="0"/>
          </a:p>
          <a:p>
            <a:pPr marL="342900" indent="-342900">
              <a:buFont typeface="Arial" pitchFamily="34" charset="0"/>
              <a:buChar char="•"/>
            </a:pPr>
            <a:r>
              <a:rPr lang="en-US" sz="2400" dirty="0"/>
              <a:t>Prepare sheet data so that Excel can create a PivotTable.</a:t>
            </a:r>
          </a:p>
          <a:p>
            <a:pPr marL="342900" indent="-342900">
              <a:buFont typeface="Arial" pitchFamily="34" charset="0"/>
              <a:buChar char="•"/>
            </a:pPr>
            <a:r>
              <a:rPr lang="en-US" sz="2400" dirty="0"/>
              <a:t>Have Excel automatically create a PivotTable for you.</a:t>
            </a:r>
          </a:p>
          <a:p>
            <a:pPr marL="342900" indent="-342900">
              <a:buFont typeface="Arial" pitchFamily="34" charset="0"/>
              <a:buChar char="•"/>
            </a:pPr>
            <a:r>
              <a:rPr lang="en-US" sz="2400" dirty="0"/>
              <a:t>Find and use the PivotTable Builder and other PivotTable tools.</a:t>
            </a:r>
          </a:p>
          <a:p>
            <a:pPr marL="342900" indent="-342900">
              <a:buFont typeface="Arial" pitchFamily="34" charset="0"/>
              <a:buChar char="•"/>
            </a:pPr>
            <a:r>
              <a:rPr lang="en-US" sz="2400" dirty="0"/>
              <a:t>Change how the PivotTable summarizes your data.</a:t>
            </a:r>
          </a:p>
          <a:p>
            <a:pPr marL="342900" indent="-342900">
              <a:buFont typeface="Arial" pitchFamily="34" charset="0"/>
              <a:buChar char="•"/>
            </a:pPr>
            <a:r>
              <a:rPr lang="en-US" sz="2400" dirty="0"/>
              <a:t>Format and update the </a:t>
            </a:r>
            <a:r>
              <a:rPr lang="en-US" sz="2400" dirty="0" smtClean="0"/>
              <a:t>PivotTable.</a:t>
            </a:r>
            <a:endParaRPr lang="en-US" sz="2400" dirty="0">
              <a:effectLst/>
            </a:endParaRPr>
          </a:p>
        </p:txBody>
      </p:sp>
      <p:sp>
        <p:nvSpPr>
          <p:cNvPr id="4" name="TextBox 3"/>
          <p:cNvSpPr txBox="1"/>
          <p:nvPr/>
        </p:nvSpPr>
        <p:spPr>
          <a:xfrm>
            <a:off x="484095" y="5824496"/>
            <a:ext cx="7422776" cy="843308"/>
          </a:xfrm>
          <a:prstGeom prst="rect">
            <a:avLst/>
          </a:prstGeom>
          <a:noFill/>
        </p:spPr>
        <p:txBody>
          <a:bodyPr wrap="square" lIns="0" tIns="0" rIns="0" bIns="0" rtlCol="0">
            <a:spAutoFit/>
          </a:bodyPr>
          <a:lstStyle/>
          <a:p>
            <a:pPr>
              <a:lnSpc>
                <a:spcPct val="90000"/>
              </a:lnSpc>
              <a:spcBef>
                <a:spcPct val="20000"/>
              </a:spcBef>
              <a:buSzPct val="90000"/>
            </a:pPr>
            <a:r>
              <a:rPr lang="en-US" b="1" dirty="0" smtClean="0">
                <a:gradFill>
                  <a:gsLst>
                    <a:gs pos="0">
                      <a:schemeClr val="tx1"/>
                    </a:gs>
                    <a:gs pos="100000">
                      <a:schemeClr val="tx1"/>
                    </a:gs>
                  </a:gsLst>
                  <a:lin ang="5400000" scaled="0"/>
                </a:gradFill>
              </a:rPr>
              <a:t>NOTE:  </a:t>
            </a:r>
            <a:r>
              <a:rPr lang="en-US" sz="1600" dirty="0" smtClean="0"/>
              <a:t>Video </a:t>
            </a:r>
            <a:r>
              <a:rPr lang="en-US" sz="1600" dirty="0"/>
              <a:t>lessons are designed to be viewed in order. </a:t>
            </a:r>
            <a:r>
              <a:rPr lang="en-US" sz="1600" dirty="0" smtClean="0"/>
              <a:t>Use the practice </a:t>
            </a:r>
            <a:r>
              <a:rPr lang="en-US" sz="1600" dirty="0"/>
              <a:t>file </a:t>
            </a:r>
            <a:r>
              <a:rPr lang="en-US" sz="1600" b="1" dirty="0" smtClean="0">
                <a:hlinkClick r:id="rId3"/>
              </a:rPr>
              <a:t>PivotTables.xlsx</a:t>
            </a:r>
            <a:r>
              <a:rPr lang="en-US" sz="1600" dirty="0" smtClean="0"/>
              <a:t> for </a:t>
            </a:r>
            <a:r>
              <a:rPr lang="en-US" sz="1600" dirty="0"/>
              <a:t>hands-on experience while watching </a:t>
            </a:r>
            <a:r>
              <a:rPr lang="en-US" sz="1600" dirty="0" smtClean="0"/>
              <a:t>this </a:t>
            </a:r>
            <a:r>
              <a:rPr lang="en-US" sz="1600" dirty="0"/>
              <a:t>video.</a:t>
            </a:r>
          </a:p>
          <a:p>
            <a:pPr>
              <a:lnSpc>
                <a:spcPct val="90000"/>
              </a:lnSpc>
              <a:spcBef>
                <a:spcPct val="20000"/>
              </a:spcBef>
              <a:buSzPct val="90000"/>
            </a:pPr>
            <a:endParaRPr lang="en-US" sz="2200" dirty="0" err="1"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92915127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50783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1. Introduction </a:t>
            </a:r>
            <a:r>
              <a:rPr lang="en-US" sz="2000" dirty="0" smtClean="0"/>
              <a:t>(1:13)</a:t>
            </a:r>
            <a:endParaRPr lang="en-US" sz="3600" dirty="0"/>
          </a:p>
        </p:txBody>
      </p:sp>
      <p:pic>
        <p:nvPicPr>
          <p:cNvPr id="4" name="XL_Pivot_Lesson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4680316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2. Prepare the sheet and create a PivotTable </a:t>
            </a:r>
            <a:r>
              <a:rPr lang="en-US" sz="2000" dirty="0" smtClean="0"/>
              <a:t>(1:09)</a:t>
            </a:r>
            <a:endParaRPr lang="en-US" sz="3600" dirty="0"/>
          </a:p>
        </p:txBody>
      </p:sp>
      <p:pic>
        <p:nvPicPr>
          <p:cNvPr id="4" name="XL_Pivot_Lesson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255502341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3. Explore the PivotTable tools </a:t>
            </a:r>
            <a:r>
              <a:rPr lang="en-US" sz="2000" dirty="0" smtClean="0"/>
              <a:t>(1:28)</a:t>
            </a:r>
            <a:endParaRPr lang="en-US" sz="3600" dirty="0"/>
          </a:p>
        </p:txBody>
      </p:sp>
      <p:pic>
        <p:nvPicPr>
          <p:cNvPr id="4" name="XL_Pivot_Lesson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255502341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50783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4. Change the PivotTable summary </a:t>
            </a:r>
            <a:r>
              <a:rPr lang="en-US" sz="2000" dirty="0" smtClean="0"/>
              <a:t>(1:10)</a:t>
            </a:r>
            <a:endParaRPr lang="en-US" sz="3600" dirty="0"/>
          </a:p>
        </p:txBody>
      </p:sp>
      <p:pic>
        <p:nvPicPr>
          <p:cNvPr id="4" name="XL_Pivot_Lesson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279613319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7594" y="707512"/>
            <a:ext cx="10242549"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smtClean="0"/>
              <a:t>5. Change the summary function and filter </a:t>
            </a:r>
            <a:r>
              <a:rPr lang="en-US" sz="2000" dirty="0" smtClean="0"/>
              <a:t>(1:19)</a:t>
            </a:r>
            <a:endParaRPr lang="en-US" sz="3600" dirty="0"/>
          </a:p>
        </p:txBody>
      </p:sp>
      <p:pic>
        <p:nvPicPr>
          <p:cNvPr id="4" name="XL_Pivot_Lesson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920" y="1508760"/>
            <a:ext cx="8778240" cy="4937760"/>
          </a:xfrm>
          <a:prstGeom prst="rect">
            <a:avLst/>
          </a:prstGeom>
        </p:spPr>
      </p:pic>
    </p:spTree>
    <p:extLst>
      <p:ext uri="{BB962C8B-B14F-4D97-AF65-F5344CB8AC3E}">
        <p14:creationId xmlns:p14="http://schemas.microsoft.com/office/powerpoint/2010/main" val="401404546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MDark">
  <a:themeElements>
    <a:clrScheme name="Custom 4">
      <a:dk1>
        <a:srgbClr val="000000"/>
      </a:dk1>
      <a:lt1>
        <a:srgbClr val="FFFFFF"/>
      </a:lt1>
      <a:dk2>
        <a:srgbClr val="556B77"/>
      </a:dk2>
      <a:lt2>
        <a:srgbClr val="FFE600"/>
      </a:lt2>
      <a:accent1>
        <a:srgbClr val="009C88"/>
      </a:accent1>
      <a:accent2>
        <a:srgbClr val="F15A22"/>
      </a:accent2>
      <a:accent3>
        <a:srgbClr val="BFD730"/>
      </a:accent3>
      <a:accent4>
        <a:srgbClr val="2D86E7"/>
      </a:accent4>
      <a:accent5>
        <a:srgbClr val="72BF44"/>
      </a:accent5>
      <a:accent6>
        <a:srgbClr val="FDB913"/>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90000"/>
          <a:defRPr sz="2200" dirty="0" err="1"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4">
      <a:dk1>
        <a:srgbClr val="000000"/>
      </a:dk1>
      <a:lt1>
        <a:srgbClr val="FFFFFF"/>
      </a:lt1>
      <a:dk2>
        <a:srgbClr val="556B77"/>
      </a:dk2>
      <a:lt2>
        <a:srgbClr val="FFE600"/>
      </a:lt2>
      <a:accent1>
        <a:srgbClr val="009C88"/>
      </a:accent1>
      <a:accent2>
        <a:srgbClr val="F15A22"/>
      </a:accent2>
      <a:accent3>
        <a:srgbClr val="BFD730"/>
      </a:accent3>
      <a:accent4>
        <a:srgbClr val="2D86E7"/>
      </a:accent4>
      <a:accent5>
        <a:srgbClr val="72BF44"/>
      </a:accent5>
      <a:accent6>
        <a:srgbClr val="FDB913"/>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OFMDark.potx</Template>
  <TotalTime>0</TotalTime>
  <Words>1452</Words>
  <Application>Microsoft Office PowerPoint</Application>
  <PresentationFormat>Custom</PresentationFormat>
  <Paragraphs>77</Paragraphs>
  <Slides>11</Slides>
  <Notes>11</Notes>
  <HiddenSlides>0</HiddenSlides>
  <MMClips>6</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OFMDark</vt:lpstr>
      <vt:lpstr>White with Consolas font for code slides</vt:lpstr>
      <vt:lpstr>PowerPoint Presentation</vt:lpstr>
      <vt:lpstr>PowerPoint Presentation</vt:lpstr>
      <vt:lpstr>Overview</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2011-01-12T21:03:18Z</dcterms:created>
  <dcterms:modified xsi:type="dcterms:W3CDTF">2012-02-24T19:01:13Z</dcterms:modified>
</cp:coreProperties>
</file>